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6" r:id="rId2"/>
  </p:sldMasterIdLst>
  <p:notesMasterIdLst>
    <p:notesMasterId r:id="rId20"/>
  </p:notesMasterIdLst>
  <p:sldIdLst>
    <p:sldId id="256" r:id="rId3"/>
    <p:sldId id="530" r:id="rId4"/>
    <p:sldId id="258" r:id="rId5"/>
    <p:sldId id="520" r:id="rId6"/>
    <p:sldId id="449" r:id="rId7"/>
    <p:sldId id="451" r:id="rId8"/>
    <p:sldId id="529" r:id="rId9"/>
    <p:sldId id="522" r:id="rId10"/>
    <p:sldId id="525" r:id="rId11"/>
    <p:sldId id="527" r:id="rId12"/>
    <p:sldId id="528" r:id="rId13"/>
    <p:sldId id="270" r:id="rId14"/>
    <p:sldId id="277" r:id="rId15"/>
    <p:sldId id="524" r:id="rId16"/>
    <p:sldId id="526" r:id="rId17"/>
    <p:sldId id="275" r:id="rId18"/>
    <p:sldId id="273" r:id="rId19"/>
  </p:sldIdLst>
  <p:sldSz cx="12192000" cy="6858000"/>
  <p:notesSz cx="6950075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jB1pfl9+AzfMiEpMoYA/bCSht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093B58-DF7F-4A54-A7F2-6BB92EC8199A}">
  <a:tblStyle styleId="{99093B58-DF7F-4A54-A7F2-6BB92EC8199A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15D3DC-02BD-4271-AC27-E37403D1E3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874" autoAdjust="0"/>
  </p:normalViewPr>
  <p:slideViewPr>
    <p:cSldViewPr snapToGrid="0">
      <p:cViewPr varScale="1">
        <p:scale>
          <a:sx n="51" d="100"/>
          <a:sy n="51" d="100"/>
        </p:scale>
        <p:origin x="11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hila%20Energy\Downloads\Pipeline%20Tracker%20(1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hila%20Energy\Downloads\Pipeline%20Tracker%20(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Probability-Weighted Deal Volume by Fiscal Year  ($MM)</a:t>
            </a:r>
          </a:p>
        </c:rich>
      </c:tx>
      <c:layout>
        <c:manualLayout>
          <c:xMode val="edge"/>
          <c:yMode val="edge"/>
          <c:x val="0.16963682343816436"/>
          <c:y val="4.0043369807220341E-2"/>
        </c:manualLayout>
      </c:layout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FFC0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Dashboard!$A$92:$A$94</c:f>
              <c:strCache>
                <c:ptCount val="3"/>
                <c:pt idx="0">
                  <c:v>FY21</c:v>
                </c:pt>
                <c:pt idx="1">
                  <c:v>FY22</c:v>
                </c:pt>
                <c:pt idx="2">
                  <c:v>FY23</c:v>
                </c:pt>
              </c:strCache>
            </c:strRef>
          </c:cat>
          <c:val>
            <c:numRef>
              <c:f>Dashboard!$C$92:$C$94</c:f>
              <c:numCache>
                <c:formatCode>"$"#,##0.0_);\("$"#,##0.0\)</c:formatCode>
                <c:ptCount val="3"/>
                <c:pt idx="0">
                  <c:v>12.429753100000001</c:v>
                </c:pt>
                <c:pt idx="1">
                  <c:v>9.517945150000001</c:v>
                </c:pt>
                <c:pt idx="2">
                  <c:v>0.81499999999999995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31B1-4F76-9516-52BF7DA7C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81307526"/>
        <c:axId val="386694950"/>
      </c:barChart>
      <c:catAx>
        <c:axId val="168130752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386694950"/>
        <c:crosses val="autoZero"/>
        <c:auto val="1"/>
        <c:lblAlgn val="ctr"/>
        <c:lblOffset val="100"/>
        <c:noMultiLvlLbl val="1"/>
      </c:catAx>
      <c:valAx>
        <c:axId val="386694950"/>
        <c:scaling>
          <c:orientation val="minMax"/>
        </c:scaling>
        <c:delete val="0"/>
        <c:axPos val="l"/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&quot;$&quot;#,##0.0_);\(&quot;$&quot;#,##0.0\)" sourceLinked="1"/>
        <c:majorTickMark val="none"/>
        <c:minorTickMark val="none"/>
        <c:tickLblPos val="nextTo"/>
        <c:spPr>
          <a:ln/>
        </c:spPr>
        <c:crossAx val="1681307526"/>
        <c:crosses val="autoZero"/>
        <c:crossBetween val="between"/>
        <c:majorUnit val="5"/>
      </c:valAx>
    </c:plotArea>
    <c:plotVisOnly val="1"/>
    <c:dispBlanksAs val="zero"/>
    <c:showDLblsOverMax val="1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Project</a:t>
            </a:r>
            <a:r>
              <a:rPr lang="en-US" baseline="0" dirty="0"/>
              <a:t> Count</a:t>
            </a:r>
            <a:endParaRPr lang="en-US" dirty="0"/>
          </a:p>
        </c:rich>
      </c:tx>
      <c:layout>
        <c:manualLayout>
          <c:xMode val="edge"/>
          <c:yMode val="edge"/>
          <c:x val="0.38654934437389549"/>
          <c:y val="6.2087719304843178E-2"/>
        </c:manualLayout>
      </c:layout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FFC000"/>
            </a:solidFill>
            <a:ln cmpd="sng">
              <a:solidFill>
                <a:srgbClr val="000000"/>
              </a:solidFill>
            </a:ln>
          </c:spPr>
          <c:invertIfNegative val="1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Dashboard!$A$105:$A$108</c:f>
              <c:strCache>
                <c:ptCount val="4"/>
                <c:pt idx="0">
                  <c:v>Pipeline</c:v>
                </c:pt>
                <c:pt idx="1">
                  <c:v>Pre-Application</c:v>
                </c:pt>
                <c:pt idx="2">
                  <c:v>Final Application</c:v>
                </c:pt>
                <c:pt idx="3">
                  <c:v>Closed</c:v>
                </c:pt>
              </c:strCache>
            </c:strRef>
          </c:cat>
          <c:val>
            <c:numRef>
              <c:f>Dashboard!$B$105:$B$108</c:f>
              <c:numCache>
                <c:formatCode>General</c:formatCode>
                <c:ptCount val="4"/>
                <c:pt idx="0">
                  <c:v>55</c:v>
                </c:pt>
                <c:pt idx="1">
                  <c:v>3</c:v>
                </c:pt>
                <c:pt idx="2">
                  <c:v>0</c:v>
                </c:pt>
                <c:pt idx="3">
                  <c:v>3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  <a:ln cmpd="sng">
                    <a:solidFill>
                      <a:srgbClr val="000000"/>
                    </a:solidFill>
                  </a:ln>
                </c14:spPr>
              </c14:invertSolidFillFmt>
            </c:ext>
            <c:ext xmlns:c16="http://schemas.microsoft.com/office/drawing/2014/chart" uri="{C3380CC4-5D6E-409C-BE32-E72D297353CC}">
              <c16:uniqueId val="{00000000-5F49-4ABC-9B05-126097EEA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4598349"/>
        <c:axId val="1338814750"/>
      </c:barChart>
      <c:catAx>
        <c:axId val="1874598349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crossAx val="1338814750"/>
        <c:crosses val="autoZero"/>
        <c:auto val="1"/>
        <c:lblAlgn val="ctr"/>
        <c:lblOffset val="100"/>
        <c:noMultiLvlLbl val="1"/>
      </c:catAx>
      <c:valAx>
        <c:axId val="1338814750"/>
        <c:scaling>
          <c:orientation val="minMax"/>
        </c:scaling>
        <c:delete val="0"/>
        <c:axPos val="l"/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/>
        </c:spPr>
        <c:crossAx val="1874598349"/>
        <c:crosses val="autoZero"/>
        <c:crossBetween val="between"/>
        <c:majorUnit val="20"/>
      </c:valAx>
    </c:plotArea>
    <c:plotVisOnly val="1"/>
    <c:dispBlanksAs val="zero"/>
    <c:showDLblsOverMax val="1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7" name="Google Shape;2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2625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5:notes"/>
          <p:cNvSpPr txBox="1">
            <a:spLocks noGrp="1"/>
          </p:cNvSpPr>
          <p:nvPr>
            <p:ph type="body" idx="1"/>
          </p:nvPr>
        </p:nvSpPr>
        <p:spPr>
          <a:xfrm>
            <a:off x="682847" y="4328333"/>
            <a:ext cx="5459537" cy="409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533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1738"/>
            <a:ext cx="5756275" cy="32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:notes"/>
          <p:cNvSpPr txBox="1">
            <a:spLocks noGrp="1"/>
          </p:cNvSpPr>
          <p:nvPr>
            <p:ph type="body" idx="1"/>
          </p:nvPr>
        </p:nvSpPr>
        <p:spPr>
          <a:xfrm>
            <a:off x="731521" y="4620579"/>
            <a:ext cx="5852160" cy="3780473"/>
          </a:xfrm>
          <a:prstGeom prst="rect">
            <a:avLst/>
          </a:prstGeom>
        </p:spPr>
        <p:txBody>
          <a:bodyPr spcFirstLastPara="1" wrap="square" lIns="95525" tIns="47750" rIns="95525" bIns="477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1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9463" y="1201738"/>
            <a:ext cx="5756275" cy="32385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p18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01" cy="415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59" cy="4156234"/>
          </a:xfrm>
          <a:prstGeom prst="rect">
            <a:avLst/>
          </a:prstGeom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2" name="Google Shape;2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2625"/>
            <a:ext cx="6070600" cy="341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9:notes"/>
          <p:cNvSpPr txBox="1">
            <a:spLocks noGrp="1"/>
          </p:cNvSpPr>
          <p:nvPr>
            <p:ph type="body" idx="1"/>
          </p:nvPr>
        </p:nvSpPr>
        <p:spPr>
          <a:xfrm>
            <a:off x="682847" y="4328333"/>
            <a:ext cx="5459537" cy="409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0000" rIns="90000" bIns="90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b87e4e7d1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458" name="Google Shape;458;g4b87e4e7d1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7313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First 5 </a:t>
            </a:r>
            <a:r>
              <a:rPr lang="en-US" dirty="0"/>
              <a:t>contracts signed. Pipeline of 45 eligible households.</a:t>
            </a:r>
          </a:p>
        </p:txBody>
      </p:sp>
    </p:spTree>
    <p:extLst>
      <p:ext uri="{BB962C8B-B14F-4D97-AF65-F5344CB8AC3E}">
        <p14:creationId xmlns:p14="http://schemas.microsoft.com/office/powerpoint/2010/main" val="1395340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93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01" cy="415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(1 Gen3, 4 Solar States, 2 PWD, 4 other (</a:t>
            </a:r>
            <a:r>
              <a:rPr lang="en-US" dirty="0" err="1"/>
              <a:t>Powercorps</a:t>
            </a:r>
            <a:r>
              <a:rPr lang="en-US" dirty="0"/>
              <a:t>/Habitat for Humanity)).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01" cy="415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(1 Gen3, 4 Solar States, 2 PWD, 4 other (</a:t>
            </a:r>
            <a:r>
              <a:rPr lang="en-US" dirty="0" err="1"/>
              <a:t>Powercorps</a:t>
            </a:r>
            <a:r>
              <a:rPr lang="en-US" dirty="0"/>
              <a:t>/Habitat for Humanity)). </a:t>
            </a:r>
          </a:p>
        </p:txBody>
      </p:sp>
    </p:spTree>
    <p:extLst>
      <p:ext uri="{BB962C8B-B14F-4D97-AF65-F5344CB8AC3E}">
        <p14:creationId xmlns:p14="http://schemas.microsoft.com/office/powerpoint/2010/main" val="244100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4" name="Google Shape;314;p11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01" cy="4156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92425" rIns="92425" bIns="92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(1 Gen3, 4 Solar States, 2 PWD, 4 other (</a:t>
            </a:r>
            <a:r>
              <a:rPr lang="en-US" dirty="0" err="1"/>
              <a:t>Powercorps</a:t>
            </a:r>
            <a:r>
              <a:rPr lang="en-US" dirty="0"/>
              <a:t>/Habitat for Humanity)). </a:t>
            </a:r>
          </a:p>
        </p:txBody>
      </p:sp>
    </p:spTree>
    <p:extLst>
      <p:ext uri="{BB962C8B-B14F-4D97-AF65-F5344CB8AC3E}">
        <p14:creationId xmlns:p14="http://schemas.microsoft.com/office/powerpoint/2010/main" val="3461749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791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107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386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9832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467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380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628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610600" y="6156102"/>
            <a:ext cx="2954628" cy="701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21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3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7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3" name="Google Shape;43;p24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199" cy="4873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" name="Google Shape;48;p24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5"/>
            <a:ext cx="4351338" cy="1051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" name="Google Shape;55;p25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8" cy="773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26"/>
          <p:cNvSpPr/>
          <p:nvPr/>
        </p:nvSpPr>
        <p:spPr>
          <a:xfrm>
            <a:off x="0" y="6117465"/>
            <a:ext cx="12192000" cy="740535"/>
          </a:xfrm>
          <a:prstGeom prst="rect">
            <a:avLst/>
          </a:prstGeom>
          <a:solidFill>
            <a:srgbClr val="3A17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942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037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24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599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6660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s://philadelphiacpace.org/wp-content/uploads/2020/12/CPACE2020-YearInReview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olarizephilly.org/" TargetMode="External"/><Relationship Id="rId5" Type="http://schemas.openxmlformats.org/officeDocument/2006/relationships/hyperlink" Target="http://www.philaenergy.org/" TargetMode="External"/><Relationship Id="rId4" Type="http://schemas.openxmlformats.org/officeDocument/2006/relationships/hyperlink" Target="mailto:eschapira@philaenergy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"/>
          <p:cNvSpPr txBox="1">
            <a:spLocks noGrp="1"/>
          </p:cNvSpPr>
          <p:nvPr>
            <p:ph type="ctrTitle" idx="4294967295"/>
          </p:nvPr>
        </p:nvSpPr>
        <p:spPr>
          <a:xfrm>
            <a:off x="356989" y="3185983"/>
            <a:ext cx="9345818" cy="1646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Board Update – Q2 &amp; Q3 FY21</a:t>
            </a:r>
            <a:b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4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2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200" b="0" i="1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February 10, 2021</a:t>
            </a:r>
            <a:endParaRPr sz="2200" b="0" i="1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"/>
          <p:cNvSpPr txBox="1"/>
          <p:nvPr/>
        </p:nvSpPr>
        <p:spPr>
          <a:xfrm>
            <a:off x="3747139" y="5651892"/>
            <a:ext cx="51452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Emily Schapira, </a:t>
            </a:r>
            <a:r>
              <a:rPr lang="en-US" sz="16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Executive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"/>
          <p:cNvSpPr txBox="1"/>
          <p:nvPr/>
        </p:nvSpPr>
        <p:spPr>
          <a:xfrm>
            <a:off x="3866885" y="6343048"/>
            <a:ext cx="514521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eschapira@philaenergy.org </a:t>
            </a: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· P: 215-686-4483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461;p70">
            <a:extLst>
              <a:ext uri="{FF2B5EF4-FFF2-40B4-BE49-F238E27FC236}">
                <a16:creationId xmlns:a16="http://schemas.microsoft.com/office/drawing/2014/main" id="{15994B12-9856-4A0A-820A-89B88A24062E}"/>
              </a:ext>
            </a:extLst>
          </p:cNvPr>
          <p:cNvSpPr txBox="1">
            <a:spLocks/>
          </p:cNvSpPr>
          <p:nvPr/>
        </p:nvSpPr>
        <p:spPr>
          <a:xfrm>
            <a:off x="371093" y="1161288"/>
            <a:ext cx="6518221" cy="11247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Frankford Solar Lab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7" name="Google Shape;317;p11"/>
          <p:cNvSpPr txBox="1">
            <a:spLocks noGrp="1"/>
          </p:cNvSpPr>
          <p:nvPr>
            <p:ph type="body" idx="1"/>
          </p:nvPr>
        </p:nvSpPr>
        <p:spPr>
          <a:xfrm>
            <a:off x="371094" y="2542690"/>
            <a:ext cx="5491823" cy="413994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Supported with $150k from PECO, $10k from NECA, $10k from Community Energy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In-kind equipment donations totaling $47k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$61k in equipment and supplies purchased by School District CTE Office 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District Facilities team completing minor repairs, painting, and ceiling tile replacement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Minor electrical work completed by Eagle Electric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phase of HVAC, window installation,    and additional electrical work planned for summer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8" name="Google Shape;318;p11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alibri"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9394820-1FDC-439F-8BAE-D5A2BD605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918" y="1161288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207">
            <a:extLst>
              <a:ext uri="{FF2B5EF4-FFF2-40B4-BE49-F238E27FC236}">
                <a16:creationId xmlns:a16="http://schemas.microsoft.com/office/drawing/2014/main" id="{17661D30-5D53-4489-9C1A-728A089AB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752" y="5309840"/>
            <a:ext cx="2103166" cy="423448"/>
          </a:xfrm>
          <a:prstGeom prst="rect">
            <a:avLst/>
          </a:prstGeom>
          <a:solidFill>
            <a:schemeClr val="bg1">
              <a:alpha val="79607"/>
            </a:schemeClr>
          </a:solidFill>
          <a:ln w="9525">
            <a:noFill/>
            <a:miter lim="800000"/>
            <a:headEnd/>
            <a:tailEnd/>
          </a:ln>
        </p:spPr>
        <p:txBody>
          <a:bodyPr lIns="68575" tIns="34275" rIns="68575" bIns="34275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itchFamily="34" charset="0"/>
              <a:buNone/>
              <a:tabLst/>
              <a:defRPr/>
            </a:pP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Cord reels will provide power to hand tools and training stations</a:t>
            </a:r>
          </a:p>
        </p:txBody>
      </p:sp>
    </p:spTree>
    <p:extLst>
      <p:ext uri="{BB962C8B-B14F-4D97-AF65-F5344CB8AC3E}">
        <p14:creationId xmlns:p14="http://schemas.microsoft.com/office/powerpoint/2010/main" val="2738713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461;p70">
            <a:extLst>
              <a:ext uri="{FF2B5EF4-FFF2-40B4-BE49-F238E27FC236}">
                <a16:creationId xmlns:a16="http://schemas.microsoft.com/office/drawing/2014/main" id="{15994B12-9856-4A0A-820A-89B88A24062E}"/>
              </a:ext>
            </a:extLst>
          </p:cNvPr>
          <p:cNvSpPr txBox="1">
            <a:spLocks/>
          </p:cNvSpPr>
          <p:nvPr/>
        </p:nvSpPr>
        <p:spPr>
          <a:xfrm>
            <a:off x="371094" y="1161288"/>
            <a:ext cx="7321204" cy="1106828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Green Retrofit Immersive Training (GRIT)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7" name="Google Shape;317;p11"/>
          <p:cNvSpPr txBox="1">
            <a:spLocks noGrp="1"/>
          </p:cNvSpPr>
          <p:nvPr>
            <p:ph type="body" idx="1"/>
          </p:nvPr>
        </p:nvSpPr>
        <p:spPr>
          <a:xfrm>
            <a:off x="371094" y="2542690"/>
            <a:ext cx="7244731" cy="413994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Supported by $250k grant from Phila Dept of Commerce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Aiming to enroll 17 trainees who are unemployed or returning from incarceration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Training: 11 weeks, hosted by ECA, earning 5 credentials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Internship: 6 weeks, hosted by Friends Rehabilitation Program in partnership with Provision Vocational Training Center, 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retrofitting single-family units for affordable housing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 as workforce development pairing for Built to Last, to ensure pipeline of talent for contractors that will experience rise in workload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8" name="Google Shape;318;p11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alibri"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59B642-B45C-4E48-8A14-14B10734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661" y="833437"/>
            <a:ext cx="3990975" cy="5705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64985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5"/>
          <p:cNvSpPr txBox="1">
            <a:spLocks noGrp="1"/>
          </p:cNvSpPr>
          <p:nvPr>
            <p:ph type="title"/>
          </p:nvPr>
        </p:nvSpPr>
        <p:spPr>
          <a:xfrm>
            <a:off x="374547" y="2196005"/>
            <a:ext cx="7150860" cy="12971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Water and Sewer </a:t>
            </a:r>
            <a:br>
              <a:rPr lang="en-US" sz="4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1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Protection Program</a:t>
            </a:r>
            <a:endParaRPr dirty="0"/>
          </a:p>
        </p:txBody>
      </p:sp>
      <p:pic>
        <p:nvPicPr>
          <p:cNvPr id="348" name="Google Shape;348;p15"/>
          <p:cNvPicPr preferRelativeResize="0"/>
          <p:nvPr/>
        </p:nvPicPr>
        <p:blipFill rotWithShape="1">
          <a:blip r:embed="rId3">
            <a:alphaModFix/>
          </a:blip>
          <a:srcRect t="202" r="3" b="17852"/>
          <a:stretch/>
        </p:blipFill>
        <p:spPr>
          <a:xfrm>
            <a:off x="4741209" y="0"/>
            <a:ext cx="4063868" cy="3072200"/>
          </a:xfrm>
          <a:custGeom>
            <a:avLst/>
            <a:gdLst/>
            <a:ahLst/>
            <a:cxnLst/>
            <a:rect l="l" t="t" r="r" b="b"/>
            <a:pathLst>
              <a:path w="4063868" h="3072200" extrusionOk="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350" name="Google Shape;350;p15"/>
          <p:cNvPicPr preferRelativeResize="0"/>
          <p:nvPr/>
        </p:nvPicPr>
        <p:blipFill rotWithShape="1">
          <a:blip r:embed="rId4">
            <a:alphaModFix/>
          </a:blip>
          <a:srcRect t="1211" r="-1" b="7648"/>
          <a:stretch/>
        </p:blipFill>
        <p:spPr>
          <a:xfrm>
            <a:off x="7840768" y="1551651"/>
            <a:ext cx="4351232" cy="5287648"/>
          </a:xfrm>
          <a:custGeom>
            <a:avLst/>
            <a:gdLst/>
            <a:ahLst/>
            <a:cxnLst/>
            <a:rect l="l" t="t" r="r" b="b"/>
            <a:pathLst>
              <a:path w="4351232" h="5287648" extrusionOk="0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2" name="Google Shape;352;p15"/>
          <p:cNvSpPr txBox="1"/>
          <p:nvPr/>
        </p:nvSpPr>
        <p:spPr>
          <a:xfrm>
            <a:off x="374547" y="3513624"/>
            <a:ext cx="6961674" cy="2015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>
              <a:spcAft>
                <a:spcPts val="600"/>
              </a:spcAft>
              <a:buSzPts val="2200"/>
              <a:buFont typeface="Arial"/>
              <a:buChar char="•"/>
              <a:defRPr/>
            </a:pPr>
            <a:r>
              <a:rPr lang="en-US" sz="2000" dirty="0"/>
              <a:t>90,000 customers</a:t>
            </a:r>
          </a:p>
          <a:p>
            <a:pPr marL="285750" lvl="0" indent="-285750">
              <a:spcAft>
                <a:spcPts val="600"/>
              </a:spcAft>
              <a:buSzPts val="2200"/>
              <a:buFont typeface="Arial"/>
              <a:buChar char="•"/>
              <a:defRPr/>
            </a:pPr>
            <a:r>
              <a:rPr lang="en-US" sz="2000" dirty="0"/>
              <a:t>$16.3M+ in repair cost savings</a:t>
            </a:r>
          </a:p>
          <a:p>
            <a:pPr marL="285750" lvl="0" indent="-285750">
              <a:spcAft>
                <a:spcPts val="600"/>
              </a:spcAft>
              <a:buSzPts val="2200"/>
              <a:buFont typeface="Arial"/>
              <a:buChar char="•"/>
              <a:defRPr/>
            </a:pPr>
            <a:r>
              <a:rPr lang="en-US" sz="2000" dirty="0"/>
              <a:t>73% of claims to date serviced by M/W/DBE contractors</a:t>
            </a:r>
          </a:p>
          <a:p>
            <a:pPr marL="285750" lvl="0" indent="-285750">
              <a:spcAft>
                <a:spcPts val="600"/>
              </a:spcAft>
              <a:buSzPts val="2200"/>
              <a:buFont typeface="Arial"/>
              <a:buChar char="•"/>
              <a:defRPr/>
            </a:pPr>
            <a:r>
              <a:rPr lang="en-US" sz="2000" dirty="0"/>
              <a:t>7% of claims had a PWD NOD</a:t>
            </a:r>
          </a:p>
          <a:p>
            <a:pPr marL="285750" lvl="0" indent="-285750">
              <a:spcAft>
                <a:spcPts val="600"/>
              </a:spcAft>
              <a:buSzPts val="2200"/>
              <a:buFont typeface="Arial"/>
              <a:buChar char="•"/>
              <a:defRPr/>
            </a:pPr>
            <a:r>
              <a:rPr lang="en-US" sz="2000" dirty="0"/>
              <a:t>Projected to save PWD &gt;$140k annually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omeone drinking coffee in home that needs maintenance&#10;&#10;Description automatically generated">
            <a:extLst>
              <a:ext uri="{FF2B5EF4-FFF2-40B4-BE49-F238E27FC236}">
                <a16:creationId xmlns:a16="http://schemas.microsoft.com/office/drawing/2014/main" id="{7D0DD791-3428-483E-A797-FEA2A2EC5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48083-885D-4D60-BAA3-54C150768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303196" cy="1124712"/>
          </a:xfrm>
        </p:spPr>
        <p:txBody>
          <a:bodyPr anchor="b">
            <a:noAutofit/>
          </a:bodyPr>
          <a:lstStyle/>
          <a:p>
            <a:r>
              <a:rPr lang="en-US" sz="3600" dirty="0"/>
              <a:t>Built to Last Development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9E5B4-9238-4892-BD82-A851DDB02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093" y="2718054"/>
            <a:ext cx="6580851" cy="3758904"/>
          </a:xfrm>
        </p:spPr>
        <p:txBody>
          <a:bodyPr anchor="t">
            <a:normAutofit/>
          </a:bodyPr>
          <a:lstStyle/>
          <a:p>
            <a:r>
              <a:rPr lang="en-US" sz="2000" dirty="0"/>
              <a:t>Program Roadmap will be completed by end of 2020</a:t>
            </a:r>
          </a:p>
          <a:p>
            <a:r>
              <a:rPr lang="en-US" sz="2000" dirty="0"/>
              <a:t>3-4 stakeholder workshops planned for Q3 and Q4 to define specific program roles and responsibilities</a:t>
            </a:r>
          </a:p>
          <a:p>
            <a:r>
              <a:rPr lang="en-US" sz="2000" dirty="0"/>
              <a:t>Planned </a:t>
            </a:r>
            <a:r>
              <a:rPr lang="en-US" sz="2000" b="1" dirty="0"/>
              <a:t>paid</a:t>
            </a:r>
            <a:r>
              <a:rPr lang="en-US" sz="2000" dirty="0"/>
              <a:t> focus groups with community members to refine program user experience and messaging</a:t>
            </a:r>
          </a:p>
          <a:p>
            <a:r>
              <a:rPr lang="en-US" sz="2000" dirty="0"/>
              <a:t>On track to execute a 50-home pilot in 2021 to demonstrate coordination of home improvement services, second pilot in 2022</a:t>
            </a:r>
          </a:p>
          <a:p>
            <a:r>
              <a:rPr lang="en-US" sz="2000" dirty="0"/>
              <a:t>Ongoing fundraising</a:t>
            </a:r>
          </a:p>
        </p:txBody>
      </p:sp>
    </p:spTree>
    <p:extLst>
      <p:ext uri="{BB962C8B-B14F-4D97-AF65-F5344CB8AC3E}">
        <p14:creationId xmlns:p14="http://schemas.microsoft.com/office/powerpoint/2010/main" val="4112173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1212987" y="2782529"/>
            <a:ext cx="166113" cy="246789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9215" y="170860"/>
            <a:ext cx="1854335" cy="31161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0" y="0"/>
            <a:ext cx="9808724" cy="4455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8917" y="889698"/>
            <a:ext cx="10712808" cy="79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9731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E973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C-PACE Program Overview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708916" y="1984590"/>
            <a:ext cx="7704838" cy="439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2D56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32D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Program Administration &amp; Marketing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Produced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C-PACE 2020 Year in Review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Presented at 7 virtual events reaching ~150 people since December meeting</a:t>
            </a:r>
          </a:p>
          <a:p>
            <a:pPr marL="79375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Philly Capital Markets &amp; CRE Finance event – March 10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Working with a consortium to expand PA C-PACE to include multifamily, stormwater and indoor air quality measures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2D56"/>
              </a:buClr>
              <a:buSzPts val="2400"/>
              <a:buFont typeface="Arial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532D5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2D56"/>
              </a:buClr>
              <a:buSzPts val="24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32D5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Market News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PA C-PACE project outside of Philadelphia closed in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Montco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$10MM for a new hotel &amp; firehouse restoration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C-PACE as “rescue financing” is increasing in popularity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5E5587-392E-4FA5-B68D-379B0FFF35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984590"/>
            <a:ext cx="3230921" cy="4194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71BB4-FD7B-4247-A423-76AEBED32035}"/>
              </a:ext>
            </a:extLst>
          </p:cNvPr>
          <p:cNvSpPr txBox="1"/>
          <p:nvPr/>
        </p:nvSpPr>
        <p:spPr>
          <a:xfrm>
            <a:off x="8610600" y="6231135"/>
            <a:ext cx="1487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2020 Year in Review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"/>
          <p:cNvSpPr/>
          <p:nvPr/>
        </p:nvSpPr>
        <p:spPr>
          <a:xfrm>
            <a:off x="1212987" y="2782529"/>
            <a:ext cx="166113" cy="246789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9215" y="170860"/>
            <a:ext cx="1854335" cy="31161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4"/>
          <p:cNvSpPr/>
          <p:nvPr/>
        </p:nvSpPr>
        <p:spPr>
          <a:xfrm>
            <a:off x="0" y="0"/>
            <a:ext cx="9808724" cy="44551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4"/>
          <p:cNvSpPr txBox="1"/>
          <p:nvPr/>
        </p:nvSpPr>
        <p:spPr>
          <a:xfrm>
            <a:off x="702427" y="889698"/>
            <a:ext cx="10719297" cy="795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E9731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E973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C-PACE Pipeline Outlook</a:t>
            </a:r>
            <a:endParaRPr kumimoji="0" sz="4000" b="0" i="0" u="none" strike="noStrike" kern="0" cap="none" spc="0" normalizeH="0" baseline="30000" noProof="0" dirty="0">
              <a:ln>
                <a:noFill/>
              </a:ln>
              <a:solidFill>
                <a:srgbClr val="8E973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"/>
          <p:cNvSpPr txBox="1"/>
          <p:nvPr/>
        </p:nvSpPr>
        <p:spPr>
          <a:xfrm>
            <a:off x="834554" y="2079722"/>
            <a:ext cx="5261446" cy="376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58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projects in pipeline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Probability-weighted average value of pipeline is ~$23MM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Most common building types are commercial properties with multiple tenants and mixed-use residential/commercial buildings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Energy efficiency is still the most popular use of funds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2D56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7B7B7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1" name="Chart 10" title="Chart">
            <a:extLst>
              <a:ext uri="{FF2B5EF4-FFF2-40B4-BE49-F238E27FC236}">
                <a16:creationId xmlns:a16="http://schemas.microsoft.com/office/drawing/2014/main" id="{00000000-0008-0000-0000-000005000000}"/>
              </a:ext>
            </a:extLst>
          </p:cNvPr>
          <p:cNvGraphicFramePr>
            <a:graphicFrameLocks/>
          </p:cNvGraphicFramePr>
          <p:nvPr/>
        </p:nvGraphicFramePr>
        <p:xfrm>
          <a:off x="6975111" y="1686867"/>
          <a:ext cx="4908439" cy="25372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 title="Chart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7273788" y="4422098"/>
          <a:ext cx="4493491" cy="22993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B6CD4-5717-4538-8C1D-6481CE199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Philadelphia Green Capital Corp.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0A2B21-CE50-44DA-AC4F-FB4FBB677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52693"/>
            <a:ext cx="10515599" cy="4351338"/>
          </a:xfrm>
        </p:spPr>
        <p:txBody>
          <a:bodyPr/>
          <a:lstStyle/>
          <a:p>
            <a:r>
              <a:rPr lang="en-US" dirty="0"/>
              <a:t>Filed Articles of Incorporation with Pennsylvania Department of State on February 3, 2021 </a:t>
            </a:r>
          </a:p>
          <a:p>
            <a:r>
              <a:rPr lang="en-US" dirty="0"/>
              <a:t>Preparing to file IRS 509(a)3 documents </a:t>
            </a:r>
          </a:p>
          <a:p>
            <a:r>
              <a:rPr lang="en-US" dirty="0"/>
              <a:t>Initial Directors have been identified</a:t>
            </a:r>
          </a:p>
          <a:p>
            <a:r>
              <a:rPr lang="en-US" dirty="0"/>
              <a:t>Anticipate hiring 1-2 staff members this year; job descriptions forthcoming </a:t>
            </a:r>
          </a:p>
          <a:p>
            <a:r>
              <a:rPr lang="en-US" dirty="0"/>
              <a:t>Starting fundraising outreach for $1.5MM in operating funds</a:t>
            </a:r>
          </a:p>
          <a:p>
            <a:pPr lvl="1"/>
            <a:r>
              <a:rPr lang="en-US" dirty="0"/>
              <a:t>Will be in addition to PEA funds set already aside for PGCC’s first three years of operation </a:t>
            </a:r>
          </a:p>
        </p:txBody>
      </p:sp>
      <p:sp>
        <p:nvSpPr>
          <p:cNvPr id="5" name="Google Shape;92;p1">
            <a:extLst>
              <a:ext uri="{FF2B5EF4-FFF2-40B4-BE49-F238E27FC236}">
                <a16:creationId xmlns:a16="http://schemas.microsoft.com/office/drawing/2014/main" id="{7C35BAE3-FA42-4ED9-8443-48399CD52E9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300"/>
                <a:buFont typeface="Calibri"/>
                <a:buNone/>
                <a:tabLst/>
                <a:defRPr/>
              </a:pPr>
              <a:t>16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228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2" name="Google Shape;382;p18"/>
          <p:cNvPicPr preferRelativeResize="0"/>
          <p:nvPr/>
        </p:nvPicPr>
        <p:blipFill rotWithShape="1">
          <a:blip r:embed="rId3"/>
          <a:srcRect t="11007" r="9091" b="22645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  <a:noFill/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0" name="Google Shape;380;p18"/>
          <p:cNvSpPr txBox="1"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  <a:prstGeom prst="rect">
            <a:avLst/>
          </a:prstGeom>
        </p:spPr>
        <p:txBody>
          <a:bodyPr spcFirstLastPara="1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dirty="0">
                <a:latin typeface="Calibri"/>
                <a:ea typeface="Calibri"/>
                <a:cs typeface="Calibri"/>
                <a:sym typeface="Calibri"/>
              </a:rPr>
              <a:t>Contact</a:t>
            </a:r>
            <a:endParaRPr lang="en-US" sz="4000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1" name="Google Shape;381;p18"/>
          <p:cNvSpPr txBox="1">
            <a:spLocks noGrp="1"/>
          </p:cNvSpPr>
          <p:nvPr>
            <p:ph type="body" idx="1"/>
          </p:nvPr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spcFirstLastPara="1" lIns="91425" tIns="91425" rIns="91425" bIns="91425" anchor="t" anchorCtr="0">
            <a:normAutofit/>
          </a:bodyPr>
          <a:lstStyle/>
          <a:p>
            <a:pPr marL="228600" lvl="0" indent="-508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b="1" dirty="0"/>
              <a:t>Emily Schapira</a:t>
            </a:r>
            <a:endParaRPr lang="en-US" sz="1600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i="1" dirty="0"/>
              <a:t>Executive Director</a:t>
            </a:r>
            <a:endParaRPr lang="en-US" sz="1600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sng" dirty="0">
                <a:hlinkClick r:id="rId4"/>
              </a:rPr>
              <a:t>eschapira@philaenergy.org</a:t>
            </a:r>
            <a:endParaRPr lang="en-US" sz="1600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dirty="0"/>
              <a:t>215-686-4483</a:t>
            </a:r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600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sng" dirty="0">
                <a:hlinkClick r:id="rId5"/>
              </a:rPr>
              <a:t>philaenergy.org</a:t>
            </a:r>
            <a:endParaRPr lang="en-US" sz="1600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sng" dirty="0">
                <a:hlinkClick r:id="rId6"/>
              </a:rPr>
              <a:t>solarizephilly.org</a:t>
            </a:r>
            <a:endParaRPr lang="en-US" sz="1600" u="sng" dirty="0"/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sng" dirty="0">
                <a:solidFill>
                  <a:srgbClr val="0070C0"/>
                </a:solidFill>
              </a:rPr>
              <a:t>philadelphiaCPACE.org </a:t>
            </a:r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600" u="sng" dirty="0">
                <a:solidFill>
                  <a:srgbClr val="0070C0"/>
                </a:solidFill>
              </a:rPr>
              <a:t>awrusa.com/Philadelphia </a:t>
            </a:r>
            <a:endParaRPr lang="en-US" sz="1600" dirty="0">
              <a:solidFill>
                <a:srgbClr val="0070C0"/>
              </a:solidFill>
            </a:endParaRPr>
          </a:p>
          <a:p>
            <a:pPr marL="228600" lvl="0" indent="-50800" rtl="0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1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lang="en-US" sz="16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18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</p:spPr>
        <p:txBody>
          <a:bodyPr spcFirstLastPara="1" lIns="91425" tIns="45700" rIns="91425" bIns="45700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600"/>
              </a:spcAft>
              <a:buClr>
                <a:srgbClr val="888888"/>
              </a:buClr>
              <a:buSzPts val="300"/>
              <a:buFont typeface="Calibri"/>
              <a:buNone/>
            </a:pPr>
            <a:fld id="{00000000-1234-1234-1234-123412341234}" type="slidenum">
              <a:rPr lang="en-US">
                <a:solidFill>
                  <a:schemeClr val="bg1"/>
                </a:solidFill>
              </a:rPr>
              <a:pPr marL="0" lvl="0" indent="0" rtl="0">
                <a:spcBef>
                  <a:spcPts val="0"/>
                </a:spcBef>
                <a:spcAft>
                  <a:spcPts val="600"/>
                </a:spcAft>
                <a:buClr>
                  <a:srgbClr val="888888"/>
                </a:buClr>
                <a:buSzPts val="300"/>
                <a:buFont typeface="Calibri"/>
                <a:buNone/>
              </a:pPr>
              <a:t>17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5D2B-22A6-4094-A027-C1E3B6749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Updates	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37420D-A878-4596-B72B-A224FC726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Vice President, Strategy &amp; Operations job description posted, outreach begun</a:t>
            </a:r>
          </a:p>
          <a:p>
            <a:r>
              <a:rPr lang="en-US" dirty="0"/>
              <a:t>New Org Structure aligned to Residential &amp; Commercial programs rather than Solar &amp; EE</a:t>
            </a:r>
          </a:p>
          <a:p>
            <a:r>
              <a:rPr lang="en-US" dirty="0"/>
              <a:t>Prepping to move MM to PGCC and replace with Director of Commercial Programs at PEA</a:t>
            </a:r>
          </a:p>
          <a:p>
            <a:pPr lvl="1"/>
            <a:r>
              <a:rPr lang="en-US" dirty="0"/>
              <a:t>Transition support from Lisa </a:t>
            </a:r>
            <a:r>
              <a:rPr lang="en-US" dirty="0" err="1"/>
              <a:t>Shulock</a:t>
            </a:r>
            <a:endParaRPr lang="en-US" dirty="0"/>
          </a:p>
          <a:p>
            <a:r>
              <a:rPr lang="en-US" dirty="0"/>
              <a:t>New Development Director to build fiscal sustainability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FAEBB-D69B-460F-83DF-E29F74219A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3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"/>
          <p:cNvSpPr txBox="1"/>
          <p:nvPr/>
        </p:nvSpPr>
        <p:spPr>
          <a:xfrm>
            <a:off x="205615" y="4239605"/>
            <a:ext cx="217899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October 30, 2019</a:t>
            </a:r>
            <a:endParaRPr/>
          </a:p>
        </p:txBody>
      </p:sp>
      <p:pic>
        <p:nvPicPr>
          <p:cNvPr id="235" name="Google Shape;235;p3" descr="sectors"/>
          <p:cNvPicPr preferRelativeResize="0"/>
          <p:nvPr/>
        </p:nvPicPr>
        <p:blipFill rotWithShape="1">
          <a:blip r:embed="rId3">
            <a:alphaModFix/>
          </a:blip>
          <a:srcRect t="75079"/>
          <a:stretch/>
        </p:blipFill>
        <p:spPr>
          <a:xfrm>
            <a:off x="4403452" y="3577753"/>
            <a:ext cx="3972201" cy="66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" descr="sectors"/>
          <p:cNvPicPr preferRelativeResize="0"/>
          <p:nvPr/>
        </p:nvPicPr>
        <p:blipFill rotWithShape="1">
          <a:blip r:embed="rId3">
            <a:alphaModFix/>
          </a:blip>
          <a:srcRect t="50337" b="26872"/>
          <a:stretch/>
        </p:blipFill>
        <p:spPr>
          <a:xfrm>
            <a:off x="4403452" y="1602339"/>
            <a:ext cx="3972201" cy="60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" descr="sectors"/>
          <p:cNvPicPr preferRelativeResize="0"/>
          <p:nvPr/>
        </p:nvPicPr>
        <p:blipFill rotWithShape="1">
          <a:blip r:embed="rId3">
            <a:alphaModFix/>
          </a:blip>
          <a:srcRect t="23940" b="51139"/>
          <a:stretch/>
        </p:blipFill>
        <p:spPr>
          <a:xfrm>
            <a:off x="219188" y="3577754"/>
            <a:ext cx="3972201" cy="661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" descr="sectors"/>
          <p:cNvPicPr preferRelativeResize="0"/>
          <p:nvPr/>
        </p:nvPicPr>
        <p:blipFill rotWithShape="1">
          <a:blip r:embed="rId3">
            <a:alphaModFix/>
          </a:blip>
          <a:srcRect r="-1631" b="78439"/>
          <a:stretch/>
        </p:blipFill>
        <p:spPr>
          <a:xfrm>
            <a:off x="219188" y="1602339"/>
            <a:ext cx="4037030" cy="57263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"/>
          <p:cNvSpPr txBox="1"/>
          <p:nvPr/>
        </p:nvSpPr>
        <p:spPr>
          <a:xfrm>
            <a:off x="4910716" y="1661837"/>
            <a:ext cx="2058100" cy="240260"/>
          </a:xfrm>
          <a:prstGeom prst="rect">
            <a:avLst/>
          </a:prstGeom>
          <a:solidFill>
            <a:srgbClr val="C44D0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35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AFFORDABLE</a:t>
            </a:r>
            <a:endParaRPr sz="135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3"/>
          <p:cNvSpPr txBox="1"/>
          <p:nvPr/>
        </p:nvSpPr>
        <p:spPr>
          <a:xfrm>
            <a:off x="734121" y="2271756"/>
            <a:ext cx="3530804" cy="1677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Solar PPA </a:t>
            </a:r>
            <a:r>
              <a:rPr lang="en-US" dirty="0"/>
              <a:t>COVID delay contracting resolved, moving forward</a:t>
            </a:r>
            <a:endParaRPr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Streetlighting </a:t>
            </a:r>
            <a:r>
              <a:rPr lang="en-US" dirty="0"/>
              <a:t>RFP will be released in this quarter</a:t>
            </a:r>
            <a:endParaRPr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US" dirty="0"/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endParaRPr dirty="0"/>
          </a:p>
        </p:txBody>
      </p:sp>
      <p:sp>
        <p:nvSpPr>
          <p:cNvPr id="241" name="Google Shape;241;p3"/>
          <p:cNvSpPr txBox="1"/>
          <p:nvPr/>
        </p:nvSpPr>
        <p:spPr>
          <a:xfrm>
            <a:off x="4895628" y="2159176"/>
            <a:ext cx="3627260" cy="1369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dirty="0"/>
              <a:t>SSGP: 37 contracts signed, first project installed, funding for 41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dirty="0"/>
              <a:t>BTL roadmap complete, fundraising ongoing, 1</a:t>
            </a:r>
            <a:r>
              <a:rPr lang="en-US" sz="1300" baseline="30000" dirty="0"/>
              <a:t>st</a:t>
            </a:r>
            <a:r>
              <a:rPr lang="en-US" sz="1300" dirty="0"/>
              <a:t> pilot beginning in Q4.</a:t>
            </a:r>
            <a:endParaRPr sz="1300" dirty="0"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90,000+ households enrolled in W</a:t>
            </a:r>
            <a:r>
              <a:rPr lang="en-US" sz="1300" dirty="0"/>
              <a:t>ater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en-US" sz="1300" dirty="0"/>
              <a:t>      Sewer </a:t>
            </a:r>
            <a:r>
              <a:rPr lang="en-US" sz="1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Program, 5,000+ in new programs</a:t>
            </a:r>
          </a:p>
        </p:txBody>
      </p:sp>
      <p:sp>
        <p:nvSpPr>
          <p:cNvPr id="242" name="Google Shape;242;p3"/>
          <p:cNvSpPr txBox="1"/>
          <p:nvPr/>
        </p:nvSpPr>
        <p:spPr>
          <a:xfrm>
            <a:off x="711362" y="4241455"/>
            <a:ext cx="369209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dirty="0"/>
              <a:t>onstruction substantially complete on GESA-I Ph. 1 (3 schools), Construction has begun on GESA-I Ph. 2 (4 schools),  scoping in progress for Ph. 3.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/>
              <a:t>New RFP released for GESA-II Ph. 1    (3 schools), up to 20 schools to be covered under contract.</a:t>
            </a:r>
            <a:endParaRPr dirty="0"/>
          </a:p>
        </p:txBody>
      </p:sp>
      <p:sp>
        <p:nvSpPr>
          <p:cNvPr id="243" name="Google Shape;243;p3"/>
          <p:cNvSpPr txBox="1"/>
          <p:nvPr/>
        </p:nvSpPr>
        <p:spPr>
          <a:xfrm>
            <a:off x="4895540" y="4292056"/>
            <a:ext cx="3480023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Curtis Institute </a:t>
            </a:r>
            <a:r>
              <a:rPr lang="en-US" dirty="0"/>
              <a:t>project under construction</a:t>
            </a: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/>
              <a:t>Adding cultural institutions to </a:t>
            </a:r>
            <a:r>
              <a:rPr lang="en-US" dirty="0" err="1"/>
              <a:t>BlocMaps</a:t>
            </a:r>
            <a:r>
              <a:rPr lang="en-US" dirty="0"/>
              <a:t> tool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dirty="0"/>
              <a:t>55 projects in CPACE pipeline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endParaRPr lang="en-US" dirty="0"/>
          </a:p>
        </p:txBody>
      </p:sp>
      <p:sp>
        <p:nvSpPr>
          <p:cNvPr id="244" name="Google Shape;244;p3"/>
          <p:cNvSpPr/>
          <p:nvPr/>
        </p:nvSpPr>
        <p:spPr>
          <a:xfrm>
            <a:off x="711363" y="1602339"/>
            <a:ext cx="3480023" cy="1828358"/>
          </a:xfrm>
          <a:prstGeom prst="rect">
            <a:avLst/>
          </a:prstGeom>
          <a:noFill/>
          <a:ln w="28575" cap="flat" cmpd="sng">
            <a:solidFill>
              <a:srgbClr val="909E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711362" y="3621229"/>
            <a:ext cx="3480023" cy="2220624"/>
          </a:xfrm>
          <a:prstGeom prst="rect">
            <a:avLst/>
          </a:prstGeom>
          <a:noFill/>
          <a:ln w="28575" cap="flat" cmpd="sng">
            <a:solidFill>
              <a:srgbClr val="EA962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>
            <a:off x="4904250" y="1622558"/>
            <a:ext cx="3480110" cy="1833029"/>
          </a:xfrm>
          <a:prstGeom prst="rect">
            <a:avLst/>
          </a:prstGeom>
          <a:noFill/>
          <a:ln w="28575" cap="flat" cmpd="sng">
            <a:solidFill>
              <a:srgbClr val="BE4C2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>
            <a:off x="4904249" y="3612171"/>
            <a:ext cx="3480023" cy="2229682"/>
          </a:xfrm>
          <a:prstGeom prst="rect">
            <a:avLst/>
          </a:prstGeom>
          <a:noFill/>
          <a:ln w="28575" cap="flat" cmpd="sng">
            <a:solidFill>
              <a:srgbClr val="3914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3"/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400" dirty="0">
                <a:solidFill>
                  <a:schemeClr val="dk1"/>
                </a:solidFill>
              </a:rPr>
              <a:t>FY21 Q2 + Q3 program activity overview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E2FF60-4632-4456-8ED9-8F2EF5D4495C}"/>
              </a:ext>
            </a:extLst>
          </p:cNvPr>
          <p:cNvSpPr txBox="1"/>
          <p:nvPr/>
        </p:nvSpPr>
        <p:spPr>
          <a:xfrm>
            <a:off x="8684266" y="1618433"/>
            <a:ext cx="3364892" cy="3724096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OTHER INITIATIVES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PGCC incorporation paperwork filed (Green Bank)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Bright Solar Futures 10</a:t>
            </a:r>
            <a:r>
              <a:rPr lang="en-US" sz="1800" baseline="30000" dirty="0"/>
              <a:t>th</a:t>
            </a:r>
            <a:r>
              <a:rPr lang="en-US" sz="1800" dirty="0"/>
              <a:t> graders in 2nd semester; 2</a:t>
            </a:r>
            <a:r>
              <a:rPr lang="en-US" sz="1800" baseline="30000" dirty="0"/>
              <a:t>nd</a:t>
            </a:r>
            <a:r>
              <a:rPr lang="en-US" sz="1800" dirty="0"/>
              <a:t> </a:t>
            </a:r>
            <a:r>
              <a:rPr lang="en-US" sz="1800" dirty="0" err="1"/>
              <a:t>PowerCorps</a:t>
            </a:r>
            <a:r>
              <a:rPr lang="en-US" sz="1800" dirty="0"/>
              <a:t> cohort started in January.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New funding for GRIT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Solar Equity &amp; Access Fee work ongoing with SEIA, REBA, others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300" name="Google Shape;30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1998" cy="7234817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9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70"/>
          <p:cNvPicPr preferRelativeResize="0"/>
          <p:nvPr/>
        </p:nvPicPr>
        <p:blipFill rotWithShape="1">
          <a:blip r:embed="rId3">
            <a:alphaModFix/>
          </a:blip>
          <a:srcRect l="18734" r="14574"/>
          <a:stretch/>
        </p:blipFill>
        <p:spPr>
          <a:xfrm>
            <a:off x="8807116" y="0"/>
            <a:ext cx="3384884" cy="1948962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70"/>
          <p:cNvSpPr txBox="1">
            <a:spLocks noGrp="1"/>
          </p:cNvSpPr>
          <p:nvPr>
            <p:ph type="title"/>
          </p:nvPr>
        </p:nvSpPr>
        <p:spPr>
          <a:xfrm>
            <a:off x="297712" y="774461"/>
            <a:ext cx="8782494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/>
              <a:t>4 Rounds, Largest in the U.S.</a:t>
            </a:r>
            <a:endParaRPr b="1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Google Shape;463;p70">
            <a:extLst>
              <a:ext uri="{FF2B5EF4-FFF2-40B4-BE49-F238E27FC236}">
                <a16:creationId xmlns:a16="http://schemas.microsoft.com/office/drawing/2014/main" id="{50B41A5B-2B36-456F-951B-114C58D8A6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2992" r="62005" b="48347"/>
          <a:stretch/>
        </p:blipFill>
        <p:spPr>
          <a:xfrm>
            <a:off x="3091862" y="1622563"/>
            <a:ext cx="2021446" cy="2549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63;p70">
            <a:extLst>
              <a:ext uri="{FF2B5EF4-FFF2-40B4-BE49-F238E27FC236}">
                <a16:creationId xmlns:a16="http://schemas.microsoft.com/office/drawing/2014/main" id="{4F021B3C-5106-4045-93AE-35A4449CB2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63" r="81512" b="49472"/>
          <a:stretch/>
        </p:blipFill>
        <p:spPr>
          <a:xfrm>
            <a:off x="538380" y="1556537"/>
            <a:ext cx="2218141" cy="2418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463;p70">
            <a:extLst>
              <a:ext uri="{FF2B5EF4-FFF2-40B4-BE49-F238E27FC236}">
                <a16:creationId xmlns:a16="http://schemas.microsoft.com/office/drawing/2014/main" id="{2E94BD9A-C4B2-4369-9F82-3534AD453F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1736" t="1685" r="41757" b="49472"/>
          <a:stretch/>
        </p:blipFill>
        <p:spPr>
          <a:xfrm>
            <a:off x="5207235" y="1768421"/>
            <a:ext cx="2098457" cy="227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463;p70">
            <a:extLst>
              <a:ext uri="{FF2B5EF4-FFF2-40B4-BE49-F238E27FC236}">
                <a16:creationId xmlns:a16="http://schemas.microsoft.com/office/drawing/2014/main" id="{833F8A98-25F0-4D6D-B761-406FE09AF21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1984" r="21509" b="51158"/>
          <a:stretch/>
        </p:blipFill>
        <p:spPr>
          <a:xfrm>
            <a:off x="7684611" y="1726752"/>
            <a:ext cx="2245009" cy="235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63;p70">
            <a:extLst>
              <a:ext uri="{FF2B5EF4-FFF2-40B4-BE49-F238E27FC236}">
                <a16:creationId xmlns:a16="http://schemas.microsoft.com/office/drawing/2014/main" id="{5F4FB9E4-5481-4CFC-900F-082637859A6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1490" t="4820" r="3762" b="51157"/>
          <a:stretch/>
        </p:blipFill>
        <p:spPr>
          <a:xfrm>
            <a:off x="9816386" y="1807837"/>
            <a:ext cx="1837234" cy="222871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080869-A787-4AC0-9EFB-793BA93AB2DE}"/>
              </a:ext>
            </a:extLst>
          </p:cNvPr>
          <p:cNvSpPr txBox="1"/>
          <p:nvPr/>
        </p:nvSpPr>
        <p:spPr>
          <a:xfrm>
            <a:off x="829444" y="4129218"/>
            <a:ext cx="1383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0FFDF2-C171-47A5-9FBD-6E0A289AAB44}"/>
              </a:ext>
            </a:extLst>
          </p:cNvPr>
          <p:cNvSpPr txBox="1"/>
          <p:nvPr/>
        </p:nvSpPr>
        <p:spPr>
          <a:xfrm>
            <a:off x="3223785" y="4151588"/>
            <a:ext cx="183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3.3 MW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0B0CBD-BAF3-4CCE-8E12-D871A0CFFB57}"/>
              </a:ext>
            </a:extLst>
          </p:cNvPr>
          <p:cNvSpPr txBox="1"/>
          <p:nvPr/>
        </p:nvSpPr>
        <p:spPr>
          <a:xfrm>
            <a:off x="5145429" y="4135112"/>
            <a:ext cx="224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$12+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D27DC8-1576-40B1-84F3-776AEFF9C66F}"/>
              </a:ext>
            </a:extLst>
          </p:cNvPr>
          <p:cNvSpPr txBox="1"/>
          <p:nvPr/>
        </p:nvSpPr>
        <p:spPr>
          <a:xfrm>
            <a:off x="7680119" y="4151588"/>
            <a:ext cx="183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6,429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727695-6CCF-40EB-9BA3-F334F2CC0752}"/>
              </a:ext>
            </a:extLst>
          </p:cNvPr>
          <p:cNvSpPr txBox="1"/>
          <p:nvPr/>
        </p:nvSpPr>
        <p:spPr>
          <a:xfrm>
            <a:off x="10299219" y="4164505"/>
            <a:ext cx="183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14553-0C25-488C-97C0-30660F663A17}"/>
              </a:ext>
            </a:extLst>
          </p:cNvPr>
          <p:cNvSpPr txBox="1"/>
          <p:nvPr/>
        </p:nvSpPr>
        <p:spPr>
          <a:xfrm>
            <a:off x="1180095" y="4747653"/>
            <a:ext cx="25318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53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(Market-Rate)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37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(LMI)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41468-A441-4D20-86F1-FDC25BB0BE8C}"/>
              </a:ext>
            </a:extLst>
          </p:cNvPr>
          <p:cNvSpPr txBox="1"/>
          <p:nvPr/>
        </p:nvSpPr>
        <p:spPr>
          <a:xfrm>
            <a:off x="7684611" y="4792068"/>
            <a:ext cx="1837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573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C815F8-88ED-4543-9179-8E879D465668}"/>
              </a:ext>
            </a:extLst>
          </p:cNvPr>
          <p:cNvSpPr txBox="1"/>
          <p:nvPr/>
        </p:nvSpPr>
        <p:spPr>
          <a:xfrm rot="16200000">
            <a:off x="-40914" y="5116025"/>
            <a:ext cx="763500" cy="398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E0FA17-4238-49E3-8C0A-708D04CA2A47}"/>
              </a:ext>
            </a:extLst>
          </p:cNvPr>
          <p:cNvSpPr txBox="1"/>
          <p:nvPr/>
        </p:nvSpPr>
        <p:spPr>
          <a:xfrm rot="16200000">
            <a:off x="-111649" y="4295140"/>
            <a:ext cx="9049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E864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Total</a:t>
            </a:r>
          </a:p>
        </p:txBody>
      </p:sp>
    </p:spTree>
    <p:extLst>
      <p:ext uri="{BB962C8B-B14F-4D97-AF65-F5344CB8AC3E}">
        <p14:creationId xmlns:p14="http://schemas.microsoft.com/office/powerpoint/2010/main" val="161101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1;p70">
            <a:extLst>
              <a:ext uri="{FF2B5EF4-FFF2-40B4-BE49-F238E27FC236}">
                <a16:creationId xmlns:a16="http://schemas.microsoft.com/office/drawing/2014/main" id="{EDF41E67-C8C0-4236-BF50-8A995A3BDB80}"/>
              </a:ext>
            </a:extLst>
          </p:cNvPr>
          <p:cNvSpPr txBox="1">
            <a:spLocks/>
          </p:cNvSpPr>
          <p:nvPr/>
        </p:nvSpPr>
        <p:spPr>
          <a:xfrm>
            <a:off x="531629" y="480780"/>
            <a:ext cx="1147253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Solar Savings Grant Program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F1D741BD-AC6F-41FA-A26E-AD72114237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086" y="5053945"/>
            <a:ext cx="3297288" cy="116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HFA continues efforts to assist renters and homeowners impacted ...">
            <a:extLst>
              <a:ext uri="{FF2B5EF4-FFF2-40B4-BE49-F238E27FC236}">
                <a16:creationId xmlns:a16="http://schemas.microsoft.com/office/drawing/2014/main" id="{494402FD-1939-4F4F-82EB-02C2B78B8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86" y="5118687"/>
            <a:ext cx="1217274" cy="88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entennial Parkside">
            <a:extLst>
              <a:ext uri="{FF2B5EF4-FFF2-40B4-BE49-F238E27FC236}">
                <a16:creationId xmlns:a16="http://schemas.microsoft.com/office/drawing/2014/main" id="{BED7F1A5-771D-4204-8CED-461D10BA8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991" y="5122115"/>
            <a:ext cx="960683" cy="9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F5DADC0E-4B3B-4B3D-A168-050D486D8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229" y="5053945"/>
            <a:ext cx="2128403" cy="102795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5A1FD-B409-4523-8E86-68C05E063E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629" y="1487423"/>
            <a:ext cx="542594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1800" dirty="0"/>
              <a:t>First installation complete!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37 contracts signed with 4 more approved, maxing out $220,000 in loan funds available. Waiting list of additional households ready to sign.</a:t>
            </a:r>
          </a:p>
          <a:p>
            <a:pPr>
              <a:spcAft>
                <a:spcPts val="1200"/>
              </a:spcAft>
            </a:pPr>
            <a:r>
              <a:rPr lang="en-US" sz="1800" dirty="0"/>
              <a:t>Includes households &lt;80% AMI from             </a:t>
            </a:r>
            <a:r>
              <a:rPr lang="en-US" sz="1800" dirty="0">
                <a:solidFill>
                  <a:schemeClr val="tx1"/>
                </a:solidFill>
              </a:rPr>
              <a:t>23 different </a:t>
            </a:r>
            <a:r>
              <a:rPr lang="en-US" sz="1800" dirty="0"/>
              <a:t>zip codes.</a:t>
            </a:r>
          </a:p>
          <a:p>
            <a:r>
              <a:rPr lang="en-US" sz="1800" dirty="0"/>
              <a:t>Preparing media plan to announce completion of pilot.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702316-F375-4FA1-92CD-798B9B7DCB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4859" y="1244280"/>
            <a:ext cx="4985512" cy="3739134"/>
          </a:xfrm>
          <a:prstGeom prst="rect">
            <a:avLst/>
          </a:prstGeom>
        </p:spPr>
      </p:pic>
      <p:sp>
        <p:nvSpPr>
          <p:cNvPr id="9" name="Shape 207">
            <a:extLst>
              <a:ext uri="{FF2B5EF4-FFF2-40B4-BE49-F238E27FC236}">
                <a16:creationId xmlns:a16="http://schemas.microsoft.com/office/drawing/2014/main" id="{C0B1797A-C06E-4616-A7DF-2AA911B841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651" y="4559966"/>
            <a:ext cx="3073720" cy="423448"/>
          </a:xfrm>
          <a:prstGeom prst="rect">
            <a:avLst/>
          </a:prstGeom>
          <a:solidFill>
            <a:schemeClr val="bg1">
              <a:alpha val="79607"/>
            </a:schemeClr>
          </a:solidFill>
          <a:ln w="9525">
            <a:noFill/>
            <a:miter lim="800000"/>
            <a:headEnd/>
            <a:tailEnd/>
          </a:ln>
        </p:spPr>
        <p:txBody>
          <a:bodyPr lIns="68575" tIns="34275" rIns="68575" bIns="34275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First Solar Savings Grant Program installation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Credit: Solar States 2021</a:t>
            </a:r>
          </a:p>
        </p:txBody>
      </p:sp>
    </p:spTree>
    <p:extLst>
      <p:ext uri="{BB962C8B-B14F-4D97-AF65-F5344CB8AC3E}">
        <p14:creationId xmlns:p14="http://schemas.microsoft.com/office/powerpoint/2010/main" val="128159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3EB0E09-439F-4ABF-8044-06E4288A48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78" t="6313" r="16528" b="5835"/>
          <a:stretch/>
        </p:blipFill>
        <p:spPr>
          <a:xfrm>
            <a:off x="3843689" y="368741"/>
            <a:ext cx="5939139" cy="58082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9300A1-B133-42A5-B199-96723AB8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5BC9-4444-4F11-A2BC-4E6FEB7822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19870-8B04-40E4-8464-739270D2AB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C10E71-A4FD-4732-A9CF-11090A1E23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931" r="12967" b="9931"/>
          <a:stretch/>
        </p:blipFill>
        <p:spPr>
          <a:xfrm>
            <a:off x="0" y="-137786"/>
            <a:ext cx="12192000" cy="631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3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" name="Rectangle 13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Google Shape;461;p70">
            <a:extLst>
              <a:ext uri="{FF2B5EF4-FFF2-40B4-BE49-F238E27FC236}">
                <a16:creationId xmlns:a16="http://schemas.microsoft.com/office/drawing/2014/main" id="{15994B12-9856-4A0A-820A-89B88A24062E}"/>
              </a:ext>
            </a:extLst>
          </p:cNvPr>
          <p:cNvSpPr txBox="1">
            <a:spLocks/>
          </p:cNvSpPr>
          <p:nvPr/>
        </p:nvSpPr>
        <p:spPr>
          <a:xfrm>
            <a:off x="371093" y="1161288"/>
            <a:ext cx="6518221" cy="1124712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  <a:sym typeface="Arial"/>
              </a:rPr>
              <a:t>Bright Solar Futures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7" name="Google Shape;317;p11"/>
          <p:cNvSpPr txBox="1">
            <a:spLocks noGrp="1"/>
          </p:cNvSpPr>
          <p:nvPr>
            <p:ph type="body" idx="1"/>
          </p:nvPr>
        </p:nvSpPr>
        <p:spPr>
          <a:xfrm>
            <a:off x="371094" y="2542690"/>
            <a:ext cx="7244731" cy="4139946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High School CTE Solar Program in PA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Started in September 2020 with 10</a:t>
            </a:r>
            <a:r>
              <a:rPr lang="en-US" sz="18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graders at Frankford HS 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Continuing virtually in line with SDP requirements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students enrolled, recruiting next class of 10</a:t>
            </a:r>
            <a:r>
              <a:rPr lang="en-US" sz="1800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graders</a:t>
            </a:r>
          </a:p>
          <a:p>
            <a:pPr marL="50800" indent="-228600">
              <a:buSzPct val="100000"/>
              <a:buFont typeface="Arial" panose="020B0604020202020204" pitchFamily="34" charset="0"/>
              <a:buChar char="•"/>
            </a:pP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Opportunity Youth (in partnership w. </a:t>
            </a:r>
            <a:r>
              <a:rPr lang="en-US" sz="18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PowerCorpsPHL</a:t>
            </a:r>
            <a:r>
              <a:rPr lang="en-US" sz="1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Parallel pathway for young adults not engaged in school or employment (age 18-30)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cohort completed May 2020. Placed 11 of 12 graduates into full-time employment, despite COVID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Second cohort started January 2021</a:t>
            </a:r>
          </a:p>
          <a:p>
            <a:pPr indent="-228600" fontAlgn="base">
              <a:buSzPct val="100000"/>
              <a:buFont typeface="Arial" panose="020B0604020202020204" pitchFamily="34" charset="0"/>
              <a:buChar char="•"/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Hybrid model: weekly in-person labs, 5 students at a time at ECA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18" name="Google Shape;318;p11"/>
          <p:cNvSpPr txBox="1">
            <a:spLocks noGrp="1"/>
          </p:cNvSpPr>
          <p:nvPr>
            <p:ph type="sldNum" idx="12"/>
          </p:nvPr>
        </p:nvSpPr>
        <p:spPr>
          <a:xfrm>
            <a:off x="9077706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 typeface="Calibri"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3" name="Picture 2" descr="A picture containing outdoor, tree&#10;&#10;Description automatically generated">
            <a:extLst>
              <a:ext uri="{FF2B5EF4-FFF2-40B4-BE49-F238E27FC236}">
                <a16:creationId xmlns:a16="http://schemas.microsoft.com/office/drawing/2014/main" id="{22EA8DC3-DD6F-4662-8201-EAC1F1FC8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791" y="0"/>
            <a:ext cx="4129805" cy="6858000"/>
          </a:xfrm>
          <a:prstGeom prst="rect">
            <a:avLst/>
          </a:prstGeom>
        </p:spPr>
      </p:pic>
      <p:sp>
        <p:nvSpPr>
          <p:cNvPr id="11" name="Shape 207">
            <a:extLst>
              <a:ext uri="{FF2B5EF4-FFF2-40B4-BE49-F238E27FC236}">
                <a16:creationId xmlns:a16="http://schemas.microsoft.com/office/drawing/2014/main" id="{3BB0F1FD-73CE-4675-BFDB-B3BD6FCB4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9132" y="6470912"/>
            <a:ext cx="2103166" cy="423448"/>
          </a:xfrm>
          <a:prstGeom prst="rect">
            <a:avLst/>
          </a:prstGeom>
          <a:solidFill>
            <a:schemeClr val="bg1">
              <a:alpha val="79607"/>
            </a:schemeClr>
          </a:solidFill>
          <a:ln w="9525">
            <a:noFill/>
            <a:miter lim="800000"/>
            <a:headEnd/>
            <a:tailEnd/>
          </a:ln>
        </p:spPr>
        <p:txBody>
          <a:bodyPr lIns="68575" tIns="34275" rIns="68575" bIns="34275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en-US" alt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BSF 2020 graduate working for Solar States as installer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CD303D4-48C0-4B75-9242-5F59D557B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53" y="323850"/>
            <a:ext cx="11087100" cy="621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FF6BC3-CDC5-420D-B62F-EC4DEA5FF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244" y="2067950"/>
            <a:ext cx="671733" cy="464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10BA95-1388-44FE-936C-3EF5729B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663" y="5392269"/>
            <a:ext cx="671733" cy="464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FEC15A-51EF-4A78-9B50-B9942A0D7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345" y="2055002"/>
            <a:ext cx="961202" cy="4642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2B31113-4970-4680-8069-F64312396D6D}"/>
              </a:ext>
            </a:extLst>
          </p:cNvPr>
          <p:cNvGrpSpPr/>
          <p:nvPr/>
        </p:nvGrpSpPr>
        <p:grpSpPr>
          <a:xfrm>
            <a:off x="6824661" y="2201229"/>
            <a:ext cx="1390735" cy="330955"/>
            <a:chOff x="6848473" y="2109785"/>
            <a:chExt cx="1390735" cy="3309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8A7F6D2-6875-4CDE-BD7F-EDFC584606BA}"/>
                </a:ext>
              </a:extLst>
            </p:cNvPr>
            <p:cNvSpPr/>
            <p:nvPr/>
          </p:nvSpPr>
          <p:spPr>
            <a:xfrm>
              <a:off x="6848473" y="2109785"/>
              <a:ext cx="1390735" cy="330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05A3EA0-6D48-4651-AAAE-0F1CD223B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3000" y="2195675"/>
              <a:ext cx="1281683" cy="15917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53A9F4-B63F-4879-BA8B-6D109918AC96}"/>
              </a:ext>
            </a:extLst>
          </p:cNvPr>
          <p:cNvGrpSpPr/>
          <p:nvPr/>
        </p:nvGrpSpPr>
        <p:grpSpPr>
          <a:xfrm>
            <a:off x="6824661" y="3812023"/>
            <a:ext cx="1390735" cy="330955"/>
            <a:chOff x="6848473" y="2109785"/>
            <a:chExt cx="1390735" cy="33095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FA9329-0EA3-41EE-A14D-69DBFCF3A612}"/>
                </a:ext>
              </a:extLst>
            </p:cNvPr>
            <p:cNvSpPr/>
            <p:nvPr/>
          </p:nvSpPr>
          <p:spPr>
            <a:xfrm>
              <a:off x="6848473" y="2109785"/>
              <a:ext cx="1390735" cy="330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D8CDA5-50F0-4D56-8D64-44CF4CCAD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3000" y="2195675"/>
              <a:ext cx="1281683" cy="159177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31D445-494B-4902-9248-7901888A5058}"/>
              </a:ext>
            </a:extLst>
          </p:cNvPr>
          <p:cNvGrpSpPr/>
          <p:nvPr/>
        </p:nvGrpSpPr>
        <p:grpSpPr>
          <a:xfrm>
            <a:off x="10090812" y="5459157"/>
            <a:ext cx="1390735" cy="330955"/>
            <a:chOff x="6848473" y="2109785"/>
            <a:chExt cx="1390735" cy="33095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B1BC5B0-45E0-407C-87BE-020B28ACB959}"/>
                </a:ext>
              </a:extLst>
            </p:cNvPr>
            <p:cNvSpPr/>
            <p:nvPr/>
          </p:nvSpPr>
          <p:spPr>
            <a:xfrm>
              <a:off x="6848473" y="2109785"/>
              <a:ext cx="1390735" cy="3309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A83B182-5519-4A0F-BB83-ED32767D17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03000" y="2195675"/>
              <a:ext cx="1281683" cy="15917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49883-61C9-4F16-B509-7484992737A7}"/>
              </a:ext>
            </a:extLst>
          </p:cNvPr>
          <p:cNvSpPr/>
          <p:nvPr/>
        </p:nvSpPr>
        <p:spPr>
          <a:xfrm>
            <a:off x="4364665" y="3700130"/>
            <a:ext cx="590312" cy="506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7AC653F-FE4D-4C6A-B13C-B5AD867BD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188" y="3748181"/>
            <a:ext cx="543817" cy="458641"/>
          </a:xfrm>
          <a:prstGeom prst="rect">
            <a:avLst/>
          </a:prstGeom>
        </p:spPr>
      </p:pic>
      <p:sp>
        <p:nvSpPr>
          <p:cNvPr id="21" name="AutoShape 2">
            <a:extLst>
              <a:ext uri="{FF2B5EF4-FFF2-40B4-BE49-F238E27FC236}">
                <a16:creationId xmlns:a16="http://schemas.microsoft.com/office/drawing/2014/main" id="{97DE917B-C2DB-48B5-84C7-F8188CB1A0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22" descr="Text, logo&#10;&#10;Description automatically generated">
            <a:extLst>
              <a:ext uri="{FF2B5EF4-FFF2-40B4-BE49-F238E27FC236}">
                <a16:creationId xmlns:a16="http://schemas.microsoft.com/office/drawing/2014/main" id="{C2BD7FA3-5D79-4730-9D86-7DC921FEC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5272" y="5123290"/>
            <a:ext cx="671733" cy="67173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F6D4AA2-D566-4EB7-B2AC-CD7FA276D610}"/>
              </a:ext>
            </a:extLst>
          </p:cNvPr>
          <p:cNvSpPr/>
          <p:nvPr/>
        </p:nvSpPr>
        <p:spPr>
          <a:xfrm>
            <a:off x="10145339" y="3776917"/>
            <a:ext cx="1336207" cy="366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DC1F469F-7E76-4670-88E3-971B367290F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8784" b="21552"/>
          <a:stretch/>
        </p:blipFill>
        <p:spPr>
          <a:xfrm>
            <a:off x="10085080" y="3776917"/>
            <a:ext cx="1472496" cy="3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07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EA-CPACE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CBA30"/>
      </a:accent1>
      <a:accent2>
        <a:srgbClr val="513A55"/>
      </a:accent2>
      <a:accent3>
        <a:srgbClr val="A5A5A5"/>
      </a:accent3>
      <a:accent4>
        <a:srgbClr val="827F53"/>
      </a:accent4>
      <a:accent5>
        <a:srgbClr val="8E9731"/>
      </a:accent5>
      <a:accent6>
        <a:srgbClr val="DD7A32"/>
      </a:accent6>
      <a:hlink>
        <a:srgbClr val="1285B6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1079</Words>
  <Application>Microsoft Office PowerPoint</Application>
  <PresentationFormat>Widescreen</PresentationFormat>
  <Paragraphs>135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Office Theme</vt:lpstr>
      <vt:lpstr>1_Office Theme</vt:lpstr>
      <vt:lpstr>Board Update – Q2 &amp; Q3 FY21   February 10, 2021</vt:lpstr>
      <vt:lpstr>Organizational Updates </vt:lpstr>
      <vt:lpstr>PowerPoint Presentation</vt:lpstr>
      <vt:lpstr>PowerPoint Presentation</vt:lpstr>
      <vt:lpstr>4 Rounds, Largest in the U.S.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and Sewer  Line Protection Program</vt:lpstr>
      <vt:lpstr>Built to Last Development</vt:lpstr>
      <vt:lpstr>PowerPoint Presentation</vt:lpstr>
      <vt:lpstr>PowerPoint Presentation</vt:lpstr>
      <vt:lpstr>Philadelphia Green Capital Corp. 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Update – Q1 &amp; Q2 FY21   December 2, 2020</dc:title>
  <dc:creator>Emily Schapira</dc:creator>
  <cp:lastModifiedBy>Emily Schapira</cp:lastModifiedBy>
  <cp:revision>11</cp:revision>
  <dcterms:created xsi:type="dcterms:W3CDTF">2020-12-02T18:12:17Z</dcterms:created>
  <dcterms:modified xsi:type="dcterms:W3CDTF">2021-02-10T21:28:13Z</dcterms:modified>
</cp:coreProperties>
</file>